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Open Sans" panose="020B0604020202020204" charset="0"/>
      <p:regular r:id="rId19"/>
      <p:bold r:id="rId20"/>
      <p:italic r:id="rId21"/>
      <p:boldItalic r:id="rId22"/>
    </p:embeddedFont>
    <p:embeddedFont>
      <p:font typeface="PT Sans Narrow"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82" y="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cbi.nlm.nih.gov/pubmed/2702850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bs.org/video/frontline-age-aids-part-i/"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461d4b96ca_4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461d4b96ca_4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61d4b96ca_4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61d4b96ca_4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61d4b96ca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61d4b96c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Lancet, hard to know when someone gets HIV.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61d4b96ca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61d4b96c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Survival curves fit by Poisson regression, so assumed rate was constant in every year for each group.</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61d4b96ca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61d4b96c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2:14-2:20 in documentary, study is </a:t>
            </a:r>
            <a:r>
              <a:rPr lang="en" sz="1450">
                <a:solidFill>
                  <a:srgbClr val="4D4D4D"/>
                </a:solidFill>
                <a:highlight>
                  <a:srgbClr val="FFFFFF"/>
                </a:highlight>
                <a:latin typeface="Times New Roman"/>
                <a:ea typeface="Times New Roman"/>
                <a:cs typeface="Times New Roman"/>
                <a:sym typeface="Times New Roman"/>
              </a:rPr>
              <a:t>This was a randomized, double-blind, controlled study </a:t>
            </a:r>
            <a:r>
              <a:rPr lang="en" sz="1200">
                <a:solidFill>
                  <a:schemeClr val="dk2"/>
                </a:solidFill>
                <a:latin typeface="Open Sans"/>
                <a:ea typeface="Open Sans"/>
                <a:cs typeface="Open Sans"/>
                <a:sym typeface="Open Sans"/>
              </a:rPr>
              <a:t>Treatment with Indinavir, Zidovudine, and Lamivudine in Adults with Human Immunodeficiency Virus Infection and Prior Antiretroviral Therapy, NEJM 1997</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61d4b96ca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61d4b96c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Narrowing the Gap in Life Expectancy Between HIV-Infected and HIV-Uninfected Individuals With Access to Care. </a:t>
            </a:r>
            <a:r>
              <a:rPr lang="en" sz="850" u="sng">
                <a:solidFill>
                  <a:srgbClr val="660066"/>
                </a:solidFill>
                <a:highlight>
                  <a:srgbClr val="FFFFFF"/>
                </a:highlight>
                <a:hlinkClick r:id="rId3"/>
              </a:rPr>
              <a:t>J Acquir Immune Defic Syndr.</a:t>
            </a:r>
            <a:r>
              <a:rPr lang="en" sz="850">
                <a:highlight>
                  <a:srgbClr val="FFFFFF"/>
                </a:highlight>
              </a:rPr>
              <a:t> Smallest gap among individuals who did not smoke and were healthy when they started art and started at a very high cd4 count.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61d4b96ca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61d4b96ca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Just go to the website and show it's the easiest way. </a:t>
            </a:r>
            <a:r>
              <a:rPr lang="en-US" dirty="0"/>
              <a:t>Show life expectancy and other things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61d4b96ca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61d4b96ca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Embedded in genome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60edd5a31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60edd5a3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openly gay reporter, died of AIDS in 1994.</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61d4b96c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61d4b96c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young men all active homosexuals treated for a rare form of pneumonia that typically only affects individuals with a very compromised immune system like cancer patients. Speculated it was part of the Gay lifestyle.</a:t>
            </a:r>
            <a:endParaRPr/>
          </a:p>
          <a:p>
            <a:pPr marL="0" lvl="0" indent="0" algn="l" rtl="0">
              <a:spcBef>
                <a:spcPts val="0"/>
              </a:spcBef>
              <a:spcAft>
                <a:spcPts val="0"/>
              </a:spcAft>
              <a:buNone/>
            </a:pPr>
            <a:r>
              <a:rPr lang="en" u="sng">
                <a:solidFill>
                  <a:schemeClr val="hlink"/>
                </a:solidFill>
                <a:hlinkClick r:id="rId3"/>
              </a:rPr>
              <a:t>https://www.pbs.org/video/frontline-age-aids-part-i/</a:t>
            </a:r>
            <a:r>
              <a:rPr lang="en"/>
              <a:t> 3:45-9:37</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61d4b96ca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61d4b96c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1982 report not all homosexuals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61d4b96ca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61d4b96c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61d4b96ca_4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61d4b96ca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Social desirability bias. HIV later discovered to be latent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61d4b96ca_4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61d4b96ca_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61d4b96ca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61d4b96ca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fS0OoreV-S4?t=3100"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XU0SPrCTwsY"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data.worldbank.org/indicator/SP.DYN.LE00.IN"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aidsinfo.unaids.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ted.com/talks/janet_iwasa_why_it_s_so_hard_to_cure_hiv_aids?language=e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fS0OoreV-S4?t=1006"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Human Immunodeficiency Virus (HIV)</a:t>
            </a:r>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Dirk Douwes-Schultz</a:t>
            </a:r>
            <a:endParaRPr/>
          </a:p>
          <a:p>
            <a:pPr marL="0" lvl="0" indent="0" algn="ctr" rtl="0">
              <a:spcBef>
                <a:spcPts val="0"/>
              </a:spcBef>
              <a:spcAft>
                <a:spcPts val="0"/>
              </a:spcAft>
              <a:buNone/>
            </a:pPr>
            <a:r>
              <a:rPr lang="en"/>
              <a:t>Larry Dong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1984 - Fear</a:t>
            </a:r>
            <a:endParaRPr/>
          </a:p>
        </p:txBody>
      </p:sp>
      <p:sp>
        <p:nvSpPr>
          <p:cNvPr id="128" name="Google Shape;128;p22"/>
          <p:cNvSpPr txBox="1">
            <a:spLocks noGrp="1"/>
          </p:cNvSpPr>
          <p:nvPr>
            <p:ph type="body" idx="1"/>
          </p:nvPr>
        </p:nvSpPr>
        <p:spPr>
          <a:xfrm>
            <a:off x="311700" y="1266175"/>
            <a:ext cx="8385300" cy="33027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sz="1800"/>
              <a:t>Did politicians tackle this issue?</a:t>
            </a:r>
            <a:endParaRPr sz="1800"/>
          </a:p>
          <a:p>
            <a:pPr marL="914400" lvl="1" indent="-317500" algn="l" rtl="0">
              <a:lnSpc>
                <a:spcPct val="100000"/>
              </a:lnSpc>
              <a:spcBef>
                <a:spcPts val="0"/>
              </a:spcBef>
              <a:spcAft>
                <a:spcPts val="0"/>
              </a:spcAft>
              <a:buSzPts val="1400"/>
              <a:buChar char="○"/>
            </a:pPr>
            <a:r>
              <a:rPr lang="en" sz="1400"/>
              <a:t>How long did it take them to recognize the amplitude of the disease?</a:t>
            </a:r>
            <a:endParaRPr sz="1400"/>
          </a:p>
          <a:p>
            <a:pPr marL="914400" lvl="1" indent="-317500" algn="l" rtl="0">
              <a:lnSpc>
                <a:spcPct val="100000"/>
              </a:lnSpc>
              <a:spcBef>
                <a:spcPts val="0"/>
              </a:spcBef>
              <a:spcAft>
                <a:spcPts val="0"/>
              </a:spcAft>
              <a:buSzPts val="1400"/>
              <a:buChar char="○"/>
            </a:pPr>
            <a:r>
              <a:rPr lang="en" sz="1400"/>
              <a:t>How did they deal with it?</a:t>
            </a:r>
            <a:endParaRPr sz="1400"/>
          </a:p>
          <a:p>
            <a:pPr marL="457200" lvl="0" indent="-342900" algn="l" rtl="0">
              <a:lnSpc>
                <a:spcPct val="100000"/>
              </a:lnSpc>
              <a:spcBef>
                <a:spcPts val="0"/>
              </a:spcBef>
              <a:spcAft>
                <a:spcPts val="0"/>
              </a:spcAft>
              <a:buSzPts val="1800"/>
              <a:buChar char="●"/>
            </a:pPr>
            <a:r>
              <a:rPr lang="en" sz="1800"/>
              <a:t>Stigma still present</a:t>
            </a:r>
            <a:endParaRPr sz="1800"/>
          </a:p>
          <a:p>
            <a:pPr marL="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en" sz="1800"/>
              <a:t>51:40 - 1:06:45, </a:t>
            </a:r>
            <a:r>
              <a:rPr lang="en" sz="1800" u="sng">
                <a:solidFill>
                  <a:schemeClr val="hlink"/>
                </a:solidFill>
                <a:hlinkClick r:id="rId3"/>
              </a:rPr>
              <a:t>https://youtu.be/fS0OoreV-S4?t=3100</a:t>
            </a:r>
            <a:r>
              <a:rPr lang="en" sz="1800"/>
              <a:t> </a:t>
            </a:r>
            <a:endParaRPr sz="1800"/>
          </a:p>
          <a:p>
            <a:pPr marL="0" lvl="0" indent="0" algn="l" rtl="0">
              <a:lnSpc>
                <a:spcPct val="100000"/>
              </a:lnSpc>
              <a:spcBef>
                <a:spcPts val="0"/>
              </a:spcBef>
              <a:spcAft>
                <a:spcPts val="0"/>
              </a:spcAft>
              <a:buNone/>
            </a:pP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Late 80’s to Early 90’s- Fight for cure and against stigma</a:t>
            </a:r>
            <a:endParaRPr sz="3200"/>
          </a:p>
        </p:txBody>
      </p:sp>
      <p:sp>
        <p:nvSpPr>
          <p:cNvPr id="134" name="Google Shape;134;p23"/>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Public health campaigns</a:t>
            </a:r>
            <a:endParaRPr/>
          </a:p>
          <a:p>
            <a:pPr marL="457200" lvl="0" indent="-317500" algn="l" rtl="0">
              <a:spcBef>
                <a:spcPts val="0"/>
              </a:spcBef>
              <a:spcAft>
                <a:spcPts val="0"/>
              </a:spcAft>
              <a:buSzPts val="1400"/>
              <a:buChar char="●"/>
            </a:pPr>
            <a:r>
              <a:rPr lang="en"/>
              <a:t>Abstinence vs. condoms</a:t>
            </a:r>
            <a:endParaRPr/>
          </a:p>
          <a:p>
            <a:pPr marL="0" lvl="0" indent="0" algn="l" rtl="0">
              <a:spcBef>
                <a:spcPts val="1600"/>
              </a:spcBef>
              <a:spcAft>
                <a:spcPts val="1600"/>
              </a:spcAft>
              <a:buNone/>
            </a:pPr>
            <a:endParaRPr/>
          </a:p>
        </p:txBody>
      </p:sp>
      <p:sp>
        <p:nvSpPr>
          <p:cNvPr id="135" name="Google Shape;135;p23"/>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Princess Diana:</a:t>
            </a:r>
            <a:endParaRPr/>
          </a:p>
          <a:p>
            <a:pPr marL="0" lvl="0" indent="0" algn="l" rtl="0">
              <a:spcBef>
                <a:spcPts val="1600"/>
              </a:spcBef>
              <a:spcAft>
                <a:spcPts val="0"/>
              </a:spcAft>
              <a:buNone/>
            </a:pPr>
            <a:r>
              <a:rPr lang="en" u="sng">
                <a:solidFill>
                  <a:schemeClr val="hlink"/>
                </a:solidFill>
                <a:hlinkClick r:id="rId3"/>
              </a:rPr>
              <a:t>https://www.youtube.com/watch?v=XU0SPrCTwsY</a:t>
            </a:r>
            <a:endParaRPr/>
          </a:p>
          <a:p>
            <a:pPr marL="0" lvl="0" indent="0" algn="l" rtl="0">
              <a:spcBef>
                <a:spcPts val="1600"/>
              </a:spcBef>
              <a:spcAft>
                <a:spcPts val="0"/>
              </a:spcAft>
              <a:buNone/>
            </a:pPr>
            <a:r>
              <a:rPr lang="en"/>
              <a:t>1:42:00 - 1:47:00</a:t>
            </a:r>
            <a:endParaRPr/>
          </a:p>
          <a:p>
            <a:pPr marL="0" lvl="0" indent="0" algn="l" rtl="0">
              <a:spcBef>
                <a:spcPts val="1600"/>
              </a:spcBef>
              <a:spcAft>
                <a:spcPts val="1600"/>
              </a:spcAft>
              <a:buNone/>
            </a:pPr>
            <a:r>
              <a:rPr lang="en"/>
              <a:t>https://www.youtube.com/watch?v=fS0OoreV-S4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HIV Survival Before Effective Treatment</a:t>
            </a:r>
            <a:endParaRPr/>
          </a:p>
        </p:txBody>
      </p:sp>
      <p:sp>
        <p:nvSpPr>
          <p:cNvPr id="141" name="Google Shape;141;p24"/>
          <p:cNvSpPr txBox="1">
            <a:spLocks noGrp="1"/>
          </p:cNvSpPr>
          <p:nvPr>
            <p:ph type="body" idx="1"/>
          </p:nvPr>
        </p:nvSpPr>
        <p:spPr>
          <a:xfrm>
            <a:off x="311700" y="1266325"/>
            <a:ext cx="8520600" cy="3525300"/>
          </a:xfrm>
          <a:prstGeom prst="rect">
            <a:avLst/>
          </a:prstGeom>
        </p:spPr>
        <p:txBody>
          <a:bodyPr spcFirstLastPara="1" wrap="square" lIns="91425" tIns="91425" rIns="91425" bIns="91425" anchor="t" anchorCtr="0">
            <a:noAutofit/>
          </a:bodyPr>
          <a:lstStyle/>
          <a:p>
            <a:pPr marL="0" lvl="0" indent="0" algn="l" rtl="0">
              <a:lnSpc>
                <a:spcPct val="137142"/>
              </a:lnSpc>
              <a:spcBef>
                <a:spcPts val="0"/>
              </a:spcBef>
              <a:spcAft>
                <a:spcPts val="0"/>
              </a:spcAft>
              <a:buNone/>
            </a:pPr>
            <a:r>
              <a:rPr lang="en" sz="1750">
                <a:solidFill>
                  <a:srgbClr val="505050"/>
                </a:solidFill>
                <a:latin typeface="Arial"/>
                <a:ea typeface="Arial"/>
                <a:cs typeface="Arial"/>
                <a:sym typeface="Arial"/>
              </a:rPr>
              <a:t>Time from HIV-1 seroconversion to AIDS and death before widespread use of highly-active antiretroviral therapy: a collaborative re-analysis</a:t>
            </a:r>
            <a:endParaRPr sz="1750">
              <a:solidFill>
                <a:srgbClr val="505050"/>
              </a:solidFill>
              <a:latin typeface="Arial"/>
              <a:ea typeface="Arial"/>
              <a:cs typeface="Arial"/>
              <a:sym typeface="Arial"/>
            </a:endParaRPr>
          </a:p>
          <a:p>
            <a:pPr marL="0" lvl="0" indent="0" algn="l" rtl="0">
              <a:lnSpc>
                <a:spcPct val="137142"/>
              </a:lnSpc>
              <a:spcBef>
                <a:spcPts val="500"/>
              </a:spcBef>
              <a:spcAft>
                <a:spcPts val="0"/>
              </a:spcAft>
              <a:buClr>
                <a:srgbClr val="000000"/>
              </a:buClr>
              <a:buSzPts val="1100"/>
              <a:buFont typeface="Arial"/>
              <a:buNone/>
            </a:pPr>
            <a:r>
              <a:rPr lang="en" sz="1000">
                <a:solidFill>
                  <a:srgbClr val="737373"/>
                </a:solidFill>
                <a:highlight>
                  <a:srgbClr val="F5F5F5"/>
                </a:highlight>
                <a:latin typeface="Arial"/>
                <a:ea typeface="Arial"/>
                <a:cs typeface="Arial"/>
                <a:sym typeface="Arial"/>
              </a:rPr>
              <a:t>Collaborative Group on AIDS Incubation and HIV Survival</a:t>
            </a:r>
            <a:endParaRPr sz="1750">
              <a:solidFill>
                <a:srgbClr val="505050"/>
              </a:solidFill>
              <a:latin typeface="Arial"/>
              <a:ea typeface="Arial"/>
              <a:cs typeface="Arial"/>
              <a:sym typeface="Arial"/>
            </a:endParaRPr>
          </a:p>
          <a:p>
            <a:pPr marL="0" lvl="0" indent="0" algn="l" rtl="0">
              <a:spcBef>
                <a:spcPts val="500"/>
              </a:spcBef>
              <a:spcAft>
                <a:spcPts val="0"/>
              </a:spcAft>
              <a:buNone/>
            </a:pPr>
            <a:endParaRPr/>
          </a:p>
          <a:p>
            <a:pPr marL="0" lvl="0" indent="0" algn="l" rtl="0">
              <a:spcBef>
                <a:spcPts val="1600"/>
              </a:spcBef>
              <a:spcAft>
                <a:spcPts val="0"/>
              </a:spcAft>
              <a:buNone/>
            </a:pPr>
            <a:r>
              <a:rPr lang="en"/>
              <a:t>13 030 HIV-1-infected individuals with known dates of seroconversion from 15 countries. </a:t>
            </a:r>
            <a:endParaRPr/>
          </a:p>
          <a:p>
            <a:pPr marL="0" lvl="0" indent="0" algn="l" rtl="0">
              <a:spcBef>
                <a:spcPts val="1600"/>
              </a:spcBef>
              <a:spcAft>
                <a:spcPts val="1600"/>
              </a:spcAft>
              <a:buNone/>
            </a:pPr>
            <a:r>
              <a:rPr lang="en"/>
              <a:t>Median Survival from seroconversion varied from 12.5 years (95% CI 12.1-12.9) for those aged 15-24 years at seroconversion to 7.9 years (7.4-8.5) for those aged 45-54 years at seroconversion.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5"/>
          <p:cNvPicPr preferRelativeResize="0"/>
          <p:nvPr/>
        </p:nvPicPr>
        <p:blipFill>
          <a:blip r:embed="rId3">
            <a:alphaModFix/>
          </a:blip>
          <a:stretch>
            <a:fillRect/>
          </a:stretch>
        </p:blipFill>
        <p:spPr>
          <a:xfrm>
            <a:off x="0" y="-13575"/>
            <a:ext cx="4647624" cy="5061575"/>
          </a:xfrm>
          <a:prstGeom prst="rect">
            <a:avLst/>
          </a:prstGeom>
          <a:noFill/>
          <a:ln>
            <a:noFill/>
          </a:ln>
        </p:spPr>
      </p:pic>
      <p:sp>
        <p:nvSpPr>
          <p:cNvPr id="147" name="Google Shape;147;p25"/>
          <p:cNvSpPr txBox="1"/>
          <p:nvPr/>
        </p:nvSpPr>
        <p:spPr>
          <a:xfrm>
            <a:off x="5124050" y="239200"/>
            <a:ext cx="3831000" cy="2411400"/>
          </a:xfrm>
          <a:prstGeom prst="rect">
            <a:avLst/>
          </a:prstGeom>
          <a:noFill/>
          <a:ln>
            <a:noFill/>
          </a:ln>
        </p:spPr>
        <p:txBody>
          <a:bodyPr spcFirstLastPara="1" wrap="square" lIns="91425" tIns="91425" rIns="91425" bIns="91425" anchor="t" anchorCtr="0">
            <a:noAutofit/>
          </a:bodyPr>
          <a:lstStyle/>
          <a:p>
            <a:pPr marL="0" lvl="0" indent="0" algn="l" rtl="0">
              <a:lnSpc>
                <a:spcPct val="137142"/>
              </a:lnSpc>
              <a:spcBef>
                <a:spcPts val="0"/>
              </a:spcBef>
              <a:spcAft>
                <a:spcPts val="0"/>
              </a:spcAft>
              <a:buClr>
                <a:srgbClr val="000000"/>
              </a:buClr>
              <a:buSzPts val="1100"/>
              <a:buFont typeface="Arial"/>
              <a:buNone/>
            </a:pPr>
            <a:r>
              <a:rPr lang="en" sz="1750">
                <a:solidFill>
                  <a:srgbClr val="505050"/>
                </a:solidFill>
              </a:rPr>
              <a:t>Time from HIV-1 seroconversion to AIDS and death before widespread use of highly-active antiretroviral therapy: a collaborative re-analysis</a:t>
            </a:r>
            <a:endParaRPr sz="1750">
              <a:solidFill>
                <a:srgbClr val="505050"/>
              </a:solidFill>
            </a:endParaRPr>
          </a:p>
          <a:p>
            <a:pPr marL="0" lvl="0" indent="0" algn="l" rtl="0">
              <a:lnSpc>
                <a:spcPct val="137142"/>
              </a:lnSpc>
              <a:spcBef>
                <a:spcPts val="500"/>
              </a:spcBef>
              <a:spcAft>
                <a:spcPts val="0"/>
              </a:spcAft>
              <a:buClr>
                <a:srgbClr val="000000"/>
              </a:buClr>
              <a:buSzPts val="1100"/>
              <a:buFont typeface="Arial"/>
              <a:buNone/>
            </a:pPr>
            <a:r>
              <a:rPr lang="en" sz="1000">
                <a:solidFill>
                  <a:srgbClr val="737373"/>
                </a:solidFill>
                <a:highlight>
                  <a:srgbClr val="F5F5F5"/>
                </a:highlight>
              </a:rPr>
              <a:t>Collaborative Group on AIDS Incubation and HIV Survival</a:t>
            </a:r>
            <a:endParaRPr sz="1750">
              <a:solidFill>
                <a:srgbClr val="505050"/>
              </a:solidFill>
            </a:endParaRPr>
          </a:p>
          <a:p>
            <a:pPr marL="0" lvl="0" indent="0" algn="l" rtl="0">
              <a:spcBef>
                <a:spcPts val="5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11700" y="445025"/>
            <a:ext cx="48222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1996 Antiretroviral Therapy </a:t>
            </a:r>
            <a:endParaRPr/>
          </a:p>
        </p:txBody>
      </p:sp>
      <p:sp>
        <p:nvSpPr>
          <p:cNvPr id="153" name="Google Shape;153;p26"/>
          <p:cNvSpPr txBox="1">
            <a:spLocks noGrp="1"/>
          </p:cNvSpPr>
          <p:nvPr>
            <p:ph type="body" idx="1"/>
          </p:nvPr>
        </p:nvSpPr>
        <p:spPr>
          <a:xfrm>
            <a:off x="311700" y="1285750"/>
            <a:ext cx="4743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Early attempts at treating HIV, such as AZT, failed.</a:t>
            </a:r>
            <a:endParaRPr/>
          </a:p>
          <a:p>
            <a:pPr marL="0" lvl="0" indent="0" algn="l" rtl="0">
              <a:spcBef>
                <a:spcPts val="1600"/>
              </a:spcBef>
              <a:spcAft>
                <a:spcPts val="0"/>
              </a:spcAft>
              <a:buNone/>
            </a:pPr>
            <a:r>
              <a:rPr lang="en"/>
              <a:t>It was not until 1996 that an effective treatment was found.  Idea was to use several drugs and not just one.</a:t>
            </a:r>
            <a:endParaRPr/>
          </a:p>
          <a:p>
            <a:pPr marL="0" lvl="0" indent="0" algn="l" rtl="0">
              <a:spcBef>
                <a:spcPts val="1600"/>
              </a:spcBef>
              <a:spcAft>
                <a:spcPts val="0"/>
              </a:spcAft>
              <a:buNone/>
            </a:pPr>
            <a:r>
              <a:rPr lang="en"/>
              <a:t>Expensive at first with many side effects but became better with time. </a:t>
            </a:r>
            <a:endParaRPr/>
          </a:p>
          <a:p>
            <a:pPr marL="0" lvl="0" indent="0" algn="l" rtl="0">
              <a:spcBef>
                <a:spcPts val="1600"/>
              </a:spcBef>
              <a:spcAft>
                <a:spcPts val="1600"/>
              </a:spcAft>
              <a:buNone/>
            </a:pPr>
            <a:endParaRPr sz="1200"/>
          </a:p>
        </p:txBody>
      </p:sp>
      <p:pic>
        <p:nvPicPr>
          <p:cNvPr id="154" name="Google Shape;154;p26"/>
          <p:cNvPicPr preferRelativeResize="0"/>
          <p:nvPr/>
        </p:nvPicPr>
        <p:blipFill>
          <a:blip r:embed="rId3">
            <a:alphaModFix/>
          </a:blip>
          <a:stretch>
            <a:fillRect/>
          </a:stretch>
        </p:blipFill>
        <p:spPr>
          <a:xfrm>
            <a:off x="5133775" y="0"/>
            <a:ext cx="4010226" cy="5044776"/>
          </a:xfrm>
          <a:prstGeom prst="rect">
            <a:avLst/>
          </a:prstGeom>
          <a:noFill/>
          <a:ln>
            <a:noFill/>
          </a:ln>
        </p:spPr>
      </p:pic>
      <p:sp>
        <p:nvSpPr>
          <p:cNvPr id="155" name="Google Shape;155;p26"/>
          <p:cNvSpPr txBox="1"/>
          <p:nvPr/>
        </p:nvSpPr>
        <p:spPr>
          <a:xfrm>
            <a:off x="4083725" y="4023400"/>
            <a:ext cx="1225200"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NEJM 1997</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Effective has ART been?</a:t>
            </a:r>
            <a:endParaRPr/>
          </a:p>
        </p:txBody>
      </p:sp>
      <p:sp>
        <p:nvSpPr>
          <p:cNvPr id="161" name="Google Shape;161;p27"/>
          <p:cNvSpPr txBox="1">
            <a:spLocks noGrp="1"/>
          </p:cNvSpPr>
          <p:nvPr>
            <p:ph type="body" idx="1"/>
          </p:nvPr>
        </p:nvSpPr>
        <p:spPr>
          <a:xfrm>
            <a:off x="311700" y="1266325"/>
            <a:ext cx="2986800" cy="344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Turned HIV from a death sentence to a livable condition.</a:t>
            </a:r>
            <a:endParaRPr/>
          </a:p>
          <a:p>
            <a:pPr marL="0" lvl="0" indent="0" algn="l" rtl="0">
              <a:spcBef>
                <a:spcPts val="1600"/>
              </a:spcBef>
              <a:spcAft>
                <a:spcPts val="0"/>
              </a:spcAft>
              <a:buNone/>
            </a:pPr>
            <a:r>
              <a:rPr lang="en"/>
              <a:t>Kaiser Permanente study matched HIV+ individuals with HIV- individuals with similar characteristics. </a:t>
            </a:r>
            <a:endParaRPr/>
          </a:p>
          <a:p>
            <a:pPr marL="0" lvl="0" indent="0" algn="l" rtl="0">
              <a:spcBef>
                <a:spcPts val="1600"/>
              </a:spcBef>
              <a:spcAft>
                <a:spcPts val="0"/>
              </a:spcAft>
              <a:buNone/>
            </a:pPr>
            <a:r>
              <a:rPr lang="en"/>
              <a:t>Smallest gap found was 5.3 years.</a:t>
            </a:r>
            <a:endParaRPr/>
          </a:p>
          <a:p>
            <a:pPr marL="0" lvl="0" indent="0" algn="l" rtl="0">
              <a:spcBef>
                <a:spcPts val="1600"/>
              </a:spcBef>
              <a:spcAft>
                <a:spcPts val="1600"/>
              </a:spcAft>
              <a:buNone/>
            </a:pPr>
            <a:endParaRPr/>
          </a:p>
        </p:txBody>
      </p:sp>
      <p:pic>
        <p:nvPicPr>
          <p:cNvPr id="162" name="Google Shape;162;p27"/>
          <p:cNvPicPr preferRelativeResize="0"/>
          <p:nvPr/>
        </p:nvPicPr>
        <p:blipFill>
          <a:blip r:embed="rId3">
            <a:alphaModFix/>
          </a:blip>
          <a:stretch>
            <a:fillRect/>
          </a:stretch>
        </p:blipFill>
        <p:spPr>
          <a:xfrm>
            <a:off x="3298400" y="1248126"/>
            <a:ext cx="5845599" cy="33586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AIDS in Africa</a:t>
            </a:r>
            <a:endParaRPr/>
          </a:p>
        </p:txBody>
      </p:sp>
      <p:sp>
        <p:nvSpPr>
          <p:cNvPr id="168" name="Google Shape;168;p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Most people living with HIV are in Africa and most deaths have been in Africa.</a:t>
            </a:r>
            <a:endParaRPr/>
          </a:p>
          <a:p>
            <a:pPr marL="0" lvl="0" indent="0" algn="l" rtl="0">
              <a:spcBef>
                <a:spcPts val="1600"/>
              </a:spcBef>
              <a:spcAft>
                <a:spcPts val="0"/>
              </a:spcAft>
              <a:buNone/>
            </a:pPr>
            <a:r>
              <a:rPr lang="en" u="sng">
                <a:solidFill>
                  <a:schemeClr val="hlink"/>
                </a:solidFill>
                <a:hlinkClick r:id="rId3"/>
              </a:rPr>
              <a:t>https://data.worldbank.org/indicator/SP.DYN.LE00.IN</a:t>
            </a:r>
            <a:r>
              <a:rPr lang="en"/>
              <a:t> </a:t>
            </a:r>
            <a:endParaRPr/>
          </a:p>
          <a:p>
            <a:pPr marL="0" lvl="0" indent="0" algn="l" rtl="0">
              <a:spcBef>
                <a:spcPts val="1600"/>
              </a:spcBef>
              <a:spcAft>
                <a:spcPts val="0"/>
              </a:spcAft>
              <a:buNone/>
            </a:pPr>
            <a:r>
              <a:rPr lang="en" u="sng">
                <a:solidFill>
                  <a:schemeClr val="hlink"/>
                </a:solidFill>
                <a:hlinkClick r:id="rId4"/>
              </a:rPr>
              <a:t>http://aidsinfo.unaids.org/</a:t>
            </a:r>
            <a:r>
              <a:rPr lang="en"/>
              <a:t> </a:t>
            </a:r>
            <a:endParaRPr/>
          </a:p>
          <a:p>
            <a:pPr marL="0" lvl="0" indent="0" algn="l" rtl="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en" u="sng">
                <a:solidFill>
                  <a:schemeClr val="hlink"/>
                </a:solidFill>
                <a:hlinkClick r:id="rId3"/>
              </a:rPr>
              <a:t>https://www.ted.com/talks/janet_iwasa_why_it_s_so_hard_to_cure_hiv_aids?language=en</a:t>
            </a:r>
            <a:r>
              <a:rPr lang="en"/>
              <a:t> (4min30)</a:t>
            </a:r>
            <a:endParaRPr/>
          </a:p>
          <a:p>
            <a:pPr marL="0" lvl="0" indent="0" algn="l" rtl="0">
              <a:spcBef>
                <a:spcPts val="1600"/>
              </a:spcBef>
              <a:spcAft>
                <a:spcPts val="1600"/>
              </a:spcAft>
              <a:buNone/>
            </a:pPr>
            <a:endParaRPr/>
          </a:p>
        </p:txBody>
      </p:sp>
      <p:sp>
        <p:nvSpPr>
          <p:cNvPr id="73" name="Google Shape;73;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Summary of the virus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the Band Played On</a:t>
            </a:r>
            <a:endParaRPr/>
          </a:p>
          <a:p>
            <a:pPr marL="0" lvl="0" indent="0" algn="l" rtl="0">
              <a:spcBef>
                <a:spcPts val="1600"/>
              </a:spcBef>
              <a:spcAft>
                <a:spcPts val="1600"/>
              </a:spcAft>
              <a:buNone/>
            </a:pPr>
            <a:r>
              <a:rPr lang="en"/>
              <a:t>Randy Shilts</a:t>
            </a:r>
            <a:endParaRPr/>
          </a:p>
        </p:txBody>
      </p:sp>
      <p:sp>
        <p:nvSpPr>
          <p:cNvPr id="79" name="Google Shape;79;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Summer 1980, Before</a:t>
            </a:r>
            <a:endParaRPr/>
          </a:p>
        </p:txBody>
      </p:sp>
      <p:pic>
        <p:nvPicPr>
          <p:cNvPr id="80" name="Google Shape;80;p15"/>
          <p:cNvPicPr preferRelativeResize="0"/>
          <p:nvPr/>
        </p:nvPicPr>
        <p:blipFill rotWithShape="1">
          <a:blip r:embed="rId3">
            <a:alphaModFix/>
          </a:blip>
          <a:srcRect t="10192" b="2318"/>
          <a:stretch/>
        </p:blipFill>
        <p:spPr>
          <a:xfrm>
            <a:off x="4362675" y="513375"/>
            <a:ext cx="2375401" cy="4404550"/>
          </a:xfrm>
          <a:prstGeom prst="rect">
            <a:avLst/>
          </a:prstGeom>
          <a:noFill/>
          <a:ln>
            <a:noFill/>
          </a:ln>
        </p:spPr>
      </p:pic>
      <p:pic>
        <p:nvPicPr>
          <p:cNvPr id="81" name="Google Shape;81;p15"/>
          <p:cNvPicPr preferRelativeResize="0"/>
          <p:nvPr/>
        </p:nvPicPr>
        <p:blipFill rotWithShape="1">
          <a:blip r:embed="rId4">
            <a:alphaModFix/>
          </a:blip>
          <a:srcRect t="9490" b="1477"/>
          <a:stretch/>
        </p:blipFill>
        <p:spPr>
          <a:xfrm>
            <a:off x="6738075" y="513375"/>
            <a:ext cx="2307375" cy="4404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Summer 1981</a:t>
            </a:r>
            <a:endParaRPr/>
          </a:p>
        </p:txBody>
      </p:sp>
      <p:sp>
        <p:nvSpPr>
          <p:cNvPr id="87" name="Google Shape;87;p16"/>
          <p:cNvSpPr txBox="1">
            <a:spLocks noGrp="1"/>
          </p:cNvSpPr>
          <p:nvPr>
            <p:ph type="body" idx="1"/>
          </p:nvPr>
        </p:nvSpPr>
        <p:spPr>
          <a:xfrm>
            <a:off x="311700" y="3861625"/>
            <a:ext cx="4260300" cy="62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CDC MMWR June 5, 1981. First 5 AIDS cases reported to the CDC. By the time the article was written there was already many other cases emerging from across the United States.</a:t>
            </a:r>
            <a:endParaRPr sz="1400"/>
          </a:p>
          <a:p>
            <a:pPr marL="0" lvl="0" indent="0" algn="l" rtl="0">
              <a:spcBef>
                <a:spcPts val="1600"/>
              </a:spcBef>
              <a:spcAft>
                <a:spcPts val="1600"/>
              </a:spcAft>
              <a:buNone/>
            </a:pPr>
            <a:endParaRPr sz="1400"/>
          </a:p>
        </p:txBody>
      </p:sp>
      <p:pic>
        <p:nvPicPr>
          <p:cNvPr id="88" name="Google Shape;88;p16"/>
          <p:cNvPicPr preferRelativeResize="0"/>
          <p:nvPr/>
        </p:nvPicPr>
        <p:blipFill>
          <a:blip r:embed="rId3">
            <a:alphaModFix/>
          </a:blip>
          <a:stretch>
            <a:fillRect/>
          </a:stretch>
        </p:blipFill>
        <p:spPr>
          <a:xfrm>
            <a:off x="525625" y="1377950"/>
            <a:ext cx="3773525" cy="2387600"/>
          </a:xfrm>
          <a:prstGeom prst="rect">
            <a:avLst/>
          </a:prstGeom>
          <a:noFill/>
          <a:ln>
            <a:noFill/>
          </a:ln>
        </p:spPr>
      </p:pic>
      <p:pic>
        <p:nvPicPr>
          <p:cNvPr id="89" name="Google Shape;89;p16"/>
          <p:cNvPicPr preferRelativeResize="0"/>
          <p:nvPr/>
        </p:nvPicPr>
        <p:blipFill>
          <a:blip r:embed="rId4">
            <a:alphaModFix/>
          </a:blip>
          <a:stretch>
            <a:fillRect/>
          </a:stretch>
        </p:blipFill>
        <p:spPr>
          <a:xfrm>
            <a:off x="4572001" y="1266325"/>
            <a:ext cx="3013730" cy="3302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1982-1984 Cases Reported to CDC</a:t>
            </a:r>
            <a:endParaRPr/>
          </a:p>
          <a:p>
            <a:pPr marL="0" lvl="0" indent="0" algn="l" rtl="0">
              <a:spcBef>
                <a:spcPts val="0"/>
              </a:spcBef>
              <a:spcAft>
                <a:spcPts val="0"/>
              </a:spcAft>
              <a:buNone/>
            </a:pPr>
            <a:endParaRPr/>
          </a:p>
        </p:txBody>
      </p:sp>
      <p:sp>
        <p:nvSpPr>
          <p:cNvPr id="95" name="Google Shape;95;p17"/>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Within a year 452 more cases would be reported to the CDC with 177 deaths.</a:t>
            </a:r>
            <a:endParaRPr/>
          </a:p>
          <a:p>
            <a:pPr marL="0" lvl="0" indent="0" algn="l" rtl="0">
              <a:spcBef>
                <a:spcPts val="1600"/>
              </a:spcBef>
              <a:spcAft>
                <a:spcPts val="0"/>
              </a:spcAft>
              <a:buNone/>
            </a:pPr>
            <a:r>
              <a:rPr lang="en"/>
              <a:t>By the end of 1983 this would jump to 3064 cases and 1292 deaths and by the end of 1984 there would be 7699 cases and 3665 deaths. The number of deaths increased quite rapidly after this point.</a:t>
            </a:r>
            <a:endParaRPr/>
          </a:p>
          <a:p>
            <a:pPr marL="0" lvl="0" indent="0" algn="l" rtl="0">
              <a:spcBef>
                <a:spcPts val="1600"/>
              </a:spcBef>
              <a:spcAft>
                <a:spcPts val="1600"/>
              </a:spcAft>
              <a:buNone/>
            </a:pPr>
            <a:endParaRPr/>
          </a:p>
        </p:txBody>
      </p:sp>
      <p:pic>
        <p:nvPicPr>
          <p:cNvPr id="96" name="Google Shape;96;p17"/>
          <p:cNvPicPr preferRelativeResize="0"/>
          <p:nvPr/>
        </p:nvPicPr>
        <p:blipFill>
          <a:blip r:embed="rId3">
            <a:alphaModFix/>
          </a:blip>
          <a:stretch>
            <a:fillRect/>
          </a:stretch>
        </p:blipFill>
        <p:spPr>
          <a:xfrm>
            <a:off x="4311600" y="3403075"/>
            <a:ext cx="4832400" cy="1073869"/>
          </a:xfrm>
          <a:prstGeom prst="rect">
            <a:avLst/>
          </a:prstGeom>
          <a:noFill/>
          <a:ln>
            <a:noFill/>
          </a:ln>
        </p:spPr>
      </p:pic>
      <p:pic>
        <p:nvPicPr>
          <p:cNvPr id="97" name="Google Shape;97;p17"/>
          <p:cNvPicPr preferRelativeResize="0"/>
          <p:nvPr/>
        </p:nvPicPr>
        <p:blipFill>
          <a:blip r:embed="rId4">
            <a:alphaModFix/>
          </a:blip>
          <a:stretch>
            <a:fillRect/>
          </a:stretch>
        </p:blipFill>
        <p:spPr>
          <a:xfrm>
            <a:off x="4572000" y="1266175"/>
            <a:ext cx="4572000" cy="209663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1984</a:t>
            </a:r>
            <a:endParaRPr/>
          </a:p>
        </p:txBody>
      </p:sp>
      <p:sp>
        <p:nvSpPr>
          <p:cNvPr id="103" name="Google Shape;103;p18"/>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r>
              <a:rPr lang="en" sz="1400">
                <a:solidFill>
                  <a:srgbClr val="000000"/>
                </a:solidFill>
                <a:latin typeface="Arial"/>
                <a:ea typeface="Arial"/>
                <a:cs typeface="Arial"/>
                <a:sym typeface="Arial"/>
              </a:rPr>
              <a:t>675,000 people w</a:t>
            </a:r>
            <a:r>
              <a:rPr lang="en">
                <a:solidFill>
                  <a:srgbClr val="000000"/>
                </a:solidFill>
                <a:latin typeface="Arial"/>
                <a:ea typeface="Arial"/>
                <a:cs typeface="Arial"/>
                <a:sym typeface="Arial"/>
              </a:rPr>
              <a:t>oul</a:t>
            </a:r>
            <a:r>
              <a:rPr lang="en" sz="1400">
                <a:solidFill>
                  <a:srgbClr val="000000"/>
                </a:solidFill>
                <a:latin typeface="Arial"/>
                <a:ea typeface="Arial"/>
                <a:cs typeface="Arial"/>
                <a:sym typeface="Arial"/>
              </a:rPr>
              <a:t>d die of AIDS </a:t>
            </a:r>
            <a:r>
              <a:rPr lang="en">
                <a:solidFill>
                  <a:srgbClr val="000000"/>
                </a:solidFill>
                <a:latin typeface="Arial"/>
                <a:ea typeface="Arial"/>
                <a:cs typeface="Arial"/>
                <a:sym typeface="Arial"/>
              </a:rPr>
              <a:t>in the United States</a:t>
            </a:r>
            <a:r>
              <a:rPr lang="en" sz="1400">
                <a:solidFill>
                  <a:srgbClr val="000000"/>
                </a:solidFill>
                <a:latin typeface="Arial"/>
                <a:ea typeface="Arial"/>
                <a:cs typeface="Arial"/>
                <a:sym typeface="Arial"/>
              </a:rPr>
              <a:t> up to 2013, according to the CDC.</a:t>
            </a:r>
            <a:endParaRPr/>
          </a:p>
        </p:txBody>
      </p:sp>
      <p:pic>
        <p:nvPicPr>
          <p:cNvPr id="104" name="Google Shape;104;p18"/>
          <p:cNvPicPr preferRelativeResize="0"/>
          <p:nvPr/>
        </p:nvPicPr>
        <p:blipFill rotWithShape="1">
          <a:blip r:embed="rId3">
            <a:alphaModFix/>
          </a:blip>
          <a:srcRect l="2736" r="3216"/>
          <a:stretch/>
        </p:blipFill>
        <p:spPr>
          <a:xfrm>
            <a:off x="4311600" y="1266175"/>
            <a:ext cx="4371100" cy="3661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1980’s - The beginning of the epidemic</a:t>
            </a:r>
            <a:endParaRPr/>
          </a:p>
        </p:txBody>
      </p:sp>
      <p:sp>
        <p:nvSpPr>
          <p:cNvPr id="110" name="Google Shape;110;p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the huge jump in cases?</a:t>
            </a:r>
            <a:endParaRPr/>
          </a:p>
          <a:p>
            <a:pPr marL="457200" lvl="0" indent="-342900" algn="l" rtl="0">
              <a:spcBef>
                <a:spcPts val="1600"/>
              </a:spcBef>
              <a:spcAft>
                <a:spcPts val="0"/>
              </a:spcAft>
              <a:buSzPts val="1800"/>
              <a:buChar char="●"/>
            </a:pPr>
            <a:r>
              <a:rPr lang="en"/>
              <a:t>HIV associated with homosexuality</a:t>
            </a:r>
            <a:endParaRPr/>
          </a:p>
          <a:p>
            <a:pPr marL="914400" lvl="1" indent="-317500" algn="l" rtl="0">
              <a:spcBef>
                <a:spcPts val="0"/>
              </a:spcBef>
              <a:spcAft>
                <a:spcPts val="0"/>
              </a:spcAft>
              <a:buSzPts val="1400"/>
              <a:buChar char="○"/>
            </a:pPr>
            <a:r>
              <a:rPr lang="en"/>
              <a:t>Strong social stigma</a:t>
            </a:r>
            <a:endParaRPr/>
          </a:p>
          <a:p>
            <a:pPr marL="914400" lvl="1" indent="-317500" algn="l" rtl="0">
              <a:spcBef>
                <a:spcPts val="0"/>
              </a:spcBef>
              <a:spcAft>
                <a:spcPts val="0"/>
              </a:spcAft>
              <a:buSzPts val="1400"/>
              <a:buChar char="○"/>
            </a:pPr>
            <a:r>
              <a:rPr lang="en"/>
              <a:t>AIDS killing all the right people</a:t>
            </a:r>
            <a:endParaRPr/>
          </a:p>
          <a:p>
            <a:pPr marL="914400" lvl="1" indent="-317500" algn="l" rtl="0">
              <a:spcBef>
                <a:spcPts val="0"/>
              </a:spcBef>
              <a:spcAft>
                <a:spcPts val="0"/>
              </a:spcAft>
              <a:buSzPts val="1400"/>
              <a:buChar char="○"/>
            </a:pPr>
            <a:r>
              <a:rPr lang="en"/>
              <a:t>AIDS entered the blood supply</a:t>
            </a:r>
            <a:endParaRPr/>
          </a:p>
          <a:p>
            <a:pPr marL="1371600" lvl="2" indent="-317500" algn="l" rtl="0">
              <a:spcBef>
                <a:spcPts val="0"/>
              </a:spcBef>
              <a:spcAft>
                <a:spcPts val="0"/>
              </a:spcAft>
              <a:buSzPts val="1400"/>
              <a:buChar char="■"/>
            </a:pPr>
            <a:r>
              <a:rPr lang="en"/>
              <a:t>Donors were often of low socio-economic status and hence more likely to sell plasma or blood</a:t>
            </a:r>
            <a:endParaRPr/>
          </a:p>
          <a:p>
            <a:pPr marL="457200" lvl="0" indent="-342900" algn="l" rtl="0">
              <a:spcBef>
                <a:spcPts val="0"/>
              </a:spcBef>
              <a:spcAft>
                <a:spcPts val="0"/>
              </a:spcAft>
              <a:buSzPts val="1800"/>
              <a:buChar char="●"/>
            </a:pPr>
            <a:r>
              <a:rPr lang="en"/>
              <a:t>Public health disaster</a:t>
            </a:r>
            <a:endParaRPr/>
          </a:p>
          <a:p>
            <a:pPr marL="457200" lvl="0" indent="-342900" algn="l" rtl="0">
              <a:spcBef>
                <a:spcPts val="0"/>
              </a:spcBef>
              <a:spcAft>
                <a:spcPts val="0"/>
              </a:spcAft>
              <a:buSzPts val="1800"/>
              <a:buChar char="●"/>
            </a:pPr>
            <a:r>
              <a:rPr lang="en"/>
              <a:t>16:45 - 23:00, </a:t>
            </a:r>
            <a:r>
              <a:rPr lang="en" u="sng">
                <a:solidFill>
                  <a:schemeClr val="hlink"/>
                </a:solidFill>
                <a:hlinkClick r:id="rId3"/>
              </a:rPr>
              <a:t>https://youtu.be/fS0OoreV-S4?t=1006</a:t>
            </a: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1980’s - Politics of AIDS</a:t>
            </a:r>
            <a:endParaRPr/>
          </a:p>
        </p:txBody>
      </p:sp>
      <p:sp>
        <p:nvSpPr>
          <p:cNvPr id="116" name="Google Shape;116;p2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Came at a “wrong time”</a:t>
            </a:r>
            <a:endParaRPr sz="1600"/>
          </a:p>
          <a:p>
            <a:pPr marL="914400" lvl="1" indent="-330200" algn="l" rtl="0">
              <a:spcBef>
                <a:spcPts val="0"/>
              </a:spcBef>
              <a:spcAft>
                <a:spcPts val="0"/>
              </a:spcAft>
              <a:buSzPts val="1600"/>
              <a:buChar char="○"/>
            </a:pPr>
            <a:r>
              <a:rPr lang="en" sz="1600"/>
              <a:t>Recently won freedom of sexual expression in homosexual community</a:t>
            </a:r>
            <a:endParaRPr sz="1600"/>
          </a:p>
          <a:p>
            <a:pPr marL="1371600" lvl="2" indent="-330200" algn="l" rtl="0">
              <a:spcBef>
                <a:spcPts val="0"/>
              </a:spcBef>
              <a:spcAft>
                <a:spcPts val="0"/>
              </a:spcAft>
              <a:buSzPts val="1600"/>
              <a:buChar char="■"/>
            </a:pPr>
            <a:r>
              <a:rPr lang="en" sz="1600"/>
              <a:t>Gay community was still a novel concept</a:t>
            </a:r>
            <a:endParaRPr sz="1600"/>
          </a:p>
          <a:p>
            <a:pPr marL="914400" lvl="1" indent="-330200" algn="l" rtl="0">
              <a:spcBef>
                <a:spcPts val="0"/>
              </a:spcBef>
              <a:spcAft>
                <a:spcPts val="0"/>
              </a:spcAft>
              <a:buSzPts val="1600"/>
              <a:buChar char="○"/>
            </a:pPr>
            <a:r>
              <a:rPr lang="en" sz="1600"/>
              <a:t>“Sexual freedom came when sexually transmittable deadly disease was introduced.”</a:t>
            </a:r>
            <a:endParaRPr sz="1600"/>
          </a:p>
          <a:p>
            <a:pPr marL="914400" lvl="1" indent="-330200" algn="l" rtl="0">
              <a:spcBef>
                <a:spcPts val="0"/>
              </a:spcBef>
              <a:spcAft>
                <a:spcPts val="0"/>
              </a:spcAft>
              <a:buSzPts val="1600"/>
              <a:buChar char="○"/>
            </a:pPr>
            <a:r>
              <a:rPr lang="en" sz="1600"/>
              <a:t>Bathhouse</a:t>
            </a:r>
            <a:endParaRPr sz="1600"/>
          </a:p>
          <a:p>
            <a:pPr marL="1371600" lvl="2" indent="-330200" algn="l" rtl="0">
              <a:spcBef>
                <a:spcPts val="0"/>
              </a:spcBef>
              <a:spcAft>
                <a:spcPts val="0"/>
              </a:spcAft>
              <a:buSzPts val="1600"/>
              <a:buChar char="■"/>
            </a:pPr>
            <a:r>
              <a:rPr lang="en" sz="1600"/>
              <a:t>Virus breeding ground</a:t>
            </a:r>
            <a:endParaRPr sz="1600"/>
          </a:p>
          <a:p>
            <a:pPr marL="1371600" lvl="2" indent="-330200" algn="l" rtl="0">
              <a:spcBef>
                <a:spcPts val="0"/>
              </a:spcBef>
              <a:spcAft>
                <a:spcPts val="0"/>
              </a:spcAft>
              <a:buSzPts val="1600"/>
              <a:buChar char="■"/>
            </a:pPr>
            <a:r>
              <a:rPr lang="en" sz="1600"/>
              <a:t>Bathhouse were being closed by government, but reopened right after by local judge.</a:t>
            </a:r>
            <a:endParaRPr sz="1600"/>
          </a:p>
          <a:p>
            <a:pPr marL="1371600" lvl="2" indent="-330200" algn="l" rtl="0">
              <a:spcBef>
                <a:spcPts val="0"/>
              </a:spcBef>
              <a:spcAft>
                <a:spcPts val="0"/>
              </a:spcAft>
              <a:buSzPts val="1600"/>
              <a:buChar char="■"/>
            </a:pPr>
            <a:r>
              <a:rPr lang="en" sz="1600"/>
              <a:t>Impact on other more conservative communities?</a:t>
            </a:r>
            <a:endParaRPr sz="1600"/>
          </a:p>
          <a:p>
            <a:pPr marL="1371600" lvl="2" indent="-330200" algn="l" rtl="0">
              <a:spcBef>
                <a:spcPts val="0"/>
              </a:spcBef>
              <a:spcAft>
                <a:spcPts val="0"/>
              </a:spcAft>
              <a:buSzPts val="1600"/>
              <a:buChar char="■"/>
            </a:pPr>
            <a:r>
              <a:rPr lang="en" sz="1600"/>
              <a:t>“These gay establishments are not fostering gay liberation, they are fostering death and disease.”</a:t>
            </a:r>
            <a:endParaRPr sz="1600"/>
          </a:p>
          <a:p>
            <a:pPr marL="1371600" lvl="2" indent="-330200" algn="l" rtl="0">
              <a:spcBef>
                <a:spcPts val="0"/>
              </a:spcBef>
              <a:spcAft>
                <a:spcPts val="0"/>
              </a:spcAft>
              <a:buSzPts val="1600"/>
              <a:buChar char="■"/>
            </a:pPr>
            <a:r>
              <a:rPr lang="en" sz="1600"/>
              <a:t>Most political disease</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1980’s - Politics of AIDS</a:t>
            </a:r>
            <a:endParaRPr/>
          </a:p>
          <a:p>
            <a:pPr marL="0" lvl="0" indent="0" algn="l" rtl="0">
              <a:spcBef>
                <a:spcPts val="0"/>
              </a:spcBef>
              <a:spcAft>
                <a:spcPts val="0"/>
              </a:spcAft>
              <a:buNone/>
            </a:pPr>
            <a:endParaRPr/>
          </a:p>
        </p:txBody>
      </p:sp>
      <p:sp>
        <p:nvSpPr>
          <p:cNvPr id="122" name="Google Shape;122;p2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Slowly, we started to understand the disease</a:t>
            </a:r>
            <a:endParaRPr sz="1600"/>
          </a:p>
          <a:p>
            <a:pPr marL="914400" lvl="1" indent="-330200" algn="l" rtl="0">
              <a:spcBef>
                <a:spcPts val="0"/>
              </a:spcBef>
              <a:spcAft>
                <a:spcPts val="0"/>
              </a:spcAft>
              <a:buSzPts val="1600"/>
              <a:buChar char="○"/>
            </a:pPr>
            <a:r>
              <a:rPr lang="en" sz="1600"/>
              <a:t>Not just for homosexuals</a:t>
            </a:r>
            <a:endParaRPr sz="1600"/>
          </a:p>
          <a:p>
            <a:pPr marL="914400" lvl="1" indent="-330200" algn="l" rtl="0">
              <a:spcBef>
                <a:spcPts val="0"/>
              </a:spcBef>
              <a:spcAft>
                <a:spcPts val="0"/>
              </a:spcAft>
              <a:buSzPts val="1600"/>
              <a:buChar char="○"/>
            </a:pPr>
            <a:r>
              <a:rPr lang="en" sz="1600"/>
              <a:t>Non-transmittable by contact</a:t>
            </a:r>
            <a:endParaRPr sz="1600"/>
          </a:p>
          <a:p>
            <a:pPr marL="914400" lvl="1" indent="-330200" algn="l" rtl="0">
              <a:spcBef>
                <a:spcPts val="0"/>
              </a:spcBef>
              <a:spcAft>
                <a:spcPts val="0"/>
              </a:spcAft>
              <a:buSzPts val="1600"/>
              <a:buChar char="○"/>
            </a:pPr>
            <a:r>
              <a:rPr lang="en" sz="1600"/>
              <a:t>Often asymptomatic</a:t>
            </a:r>
            <a:endParaRPr sz="1600"/>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859</Words>
  <Application>Microsoft Office PowerPoint</Application>
  <PresentationFormat>On-screen Show (16:9)</PresentationFormat>
  <Paragraphs>88</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Open Sans</vt:lpstr>
      <vt:lpstr>Times New Roman</vt:lpstr>
      <vt:lpstr>PT Sans Narrow</vt:lpstr>
      <vt:lpstr>Tropic</vt:lpstr>
      <vt:lpstr>Human Immunodeficiency Virus (HIV)</vt:lpstr>
      <vt:lpstr>Summary of the virus</vt:lpstr>
      <vt:lpstr>Summer 1980, Before</vt:lpstr>
      <vt:lpstr>Summer 1981</vt:lpstr>
      <vt:lpstr>1982-1984 Cases Reported to CDC </vt:lpstr>
      <vt:lpstr>After 1984</vt:lpstr>
      <vt:lpstr>1980’s - The beginning of the epidemic</vt:lpstr>
      <vt:lpstr>1980’s - Politics of AIDS</vt:lpstr>
      <vt:lpstr>1980’s - Politics of AIDS </vt:lpstr>
      <vt:lpstr>1984 - Fear</vt:lpstr>
      <vt:lpstr>Late 80’s to Early 90’s- Fight for cure and against stigma</vt:lpstr>
      <vt:lpstr>HIV Survival Before Effective Treatment</vt:lpstr>
      <vt:lpstr>PowerPoint Presentation</vt:lpstr>
      <vt:lpstr>1996 Antiretroviral Therapy </vt:lpstr>
      <vt:lpstr>How Effective has ART been?</vt:lpstr>
      <vt:lpstr>AIDS in Africa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Immunodeficiency Virus (HIV)</dc:title>
  <cp:lastModifiedBy>Dirk Douwes-Schultz</cp:lastModifiedBy>
  <cp:revision>2</cp:revision>
  <dcterms:modified xsi:type="dcterms:W3CDTF">2019-01-08T16:30:04Z</dcterms:modified>
</cp:coreProperties>
</file>